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7" r:id="rId4"/>
    <p:sldId id="266" r:id="rId5"/>
    <p:sldId id="268" r:id="rId6"/>
    <p:sldId id="271" r:id="rId7"/>
    <p:sldId id="263" r:id="rId8"/>
    <p:sldId id="272" r:id="rId9"/>
    <p:sldId id="273" r:id="rId10"/>
    <p:sldId id="274" r:id="rId11"/>
    <p:sldId id="276" r:id="rId12"/>
    <p:sldId id="277" r:id="rId13"/>
    <p:sldId id="278" r:id="rId14"/>
    <p:sldId id="275" r:id="rId15"/>
    <p:sldId id="28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45"/>
  </p:normalViewPr>
  <p:slideViewPr>
    <p:cSldViewPr snapToGrid="0" snapToObjects="1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FEC9D-2AA7-0E4C-BAA4-A8D5088C4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935D8A-78A9-C044-96A4-A04FD907B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24A40-E32D-FE4C-997E-4106F2D0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EBF85-2B63-6247-93D7-8C89A05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BB9A47-5236-A04F-8D28-B6680B6C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83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C2FE7-9A0E-DC42-BED4-154E02EF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794338-2DD5-0B4F-99FA-0B6B5B371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9BA251-BB56-6640-9D25-130E5E40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4888A-3F01-1C4D-8A03-75952CAC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B6C922-E5ED-D849-9DD2-5CE82925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4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4D57DD-8CA0-854D-856B-7F820C1CD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934158-39E3-7547-B8D1-BFE3FD324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BEAFE8-DDBB-1D42-8CA5-9DD3720C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08605C-A02F-A04A-8345-90068366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D7D36-4746-8849-8B94-6204BDCF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76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15047-9A07-C849-BBC2-2ADC30A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6D6F3-12D1-574E-886F-A8A4F1A2F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B968D6-FB9E-C749-935F-00F116CA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FDA7B-DCEE-264F-942A-6F1B3EB9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65CD3-7A80-554E-9ADD-C2348E64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12006-C256-9A41-951E-BA5E654C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0B23D5-13CF-F242-A439-EABB0810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103C5A-FB5A-9145-97DE-EEEE846C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D5A21-A618-1546-B906-8F168ABA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93988-FE9E-9047-9059-37040C9A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36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D67B3-0388-B249-B079-58C17582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AAD21-D4A3-534B-8959-9EFEE0C54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70F8F3-4DD4-BE44-9BB3-F0957F758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1887AB-812A-0A4F-9953-6714E298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D6B51D-50D0-D14E-99BE-C06A6704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7C5AD9-132A-0B42-A394-460DA721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2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61E6C-636C-CC42-8553-553F0950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AD8D18-51D4-CE45-93F5-45B828175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25626D-8BF9-B649-A332-17F6761C9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C3B52D-37D5-EA4B-8926-E01D5C183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509E65-7D31-C541-B279-380314A3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49AC02-426E-F44E-8A13-0B946BA6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231369-65D7-AD40-94E4-E1792798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776CD1B-9F26-8244-918F-EEBFF206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8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25BD2-40DB-C142-9111-E5F31355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89C0B8-D282-9C44-8BD4-9D5BCD77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F37D5E-A3F1-7642-89D5-38891DA1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83A8A4-44F1-024F-A7F7-5F1804D6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9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2883A3-21F8-F84D-8B03-D2D93C7B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DA1862-E656-9C4C-BD8D-0C8A8A95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4AD34A-A82B-1046-9170-C2CB5D9B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95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08E3E-B18E-2644-94CF-9501A5E1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BB732-0F39-F942-80C0-1B6E7DE2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E2F6BF-F078-994E-91F4-DD47AE5ED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E8085B-BC6F-244F-A4EB-CF1886F3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2932B5-4F75-D94B-B08C-CAE2A091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070046-2904-B245-92A8-7BBDDB22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8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CACF0-C810-3147-AA71-B612D167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A639D3-0B0B-E140-9D95-24F4698C6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D72683-D8DF-FF4A-8123-8E2B92856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5C1B3E-3B90-9944-9641-A812260C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46FE48-B57E-C04C-94FD-62A90531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36FDA6-549D-1F48-8903-B6BBE208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B187E1-DB14-CF40-AD81-6AFF46C6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70CB3F-FB22-634A-9F43-EDF89C186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EDEC3-0E59-354C-9164-3A155C56F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2019-02F1-8447-897F-71C7E1C80F5D}" type="datetimeFigureOut">
              <a:rPr lang="fr-FR" smtClean="0"/>
              <a:t>12/07/2022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F59F68-0489-BC40-9AE8-91BB8A7B3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941E11-B1F1-F646-AA86-9542D731C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0C40-4B16-6C40-BA6D-A17DA28C48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1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hyperlink" Target="mailto:etiennette.coquillas@ars.sante.fr" TargetMode="External"/><Relationship Id="rId5" Type="http://schemas.openxmlformats.org/officeDocument/2006/relationships/hyperlink" Target="mailto:eudese.lucina@ars.sante.fr" TargetMode="External"/><Relationship Id="rId4" Type="http://schemas.openxmlformats.org/officeDocument/2006/relationships/hyperlink" Target="mailto:ars971-suivi-des-etudiants@ars.sante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00785-2C22-C74C-B7E4-65D388E05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Plaquette Inter-CHU</a:t>
            </a:r>
            <a:br>
              <a:rPr lang="fr-FR" dirty="0"/>
            </a:br>
            <a:r>
              <a:rPr lang="fr-FR" dirty="0"/>
              <a:t>Antilles Guyane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09A1B4-7427-4943-8FDD-C270D1D1C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Pr </a:t>
            </a:r>
            <a:r>
              <a:rPr lang="fr-FR" dirty="0" err="1"/>
              <a:t>Magaly</a:t>
            </a:r>
            <a:r>
              <a:rPr lang="fr-FR" dirty="0"/>
              <a:t> ZAPPA</a:t>
            </a:r>
            <a:r>
              <a:rPr lang="fr-FR" baseline="30000" dirty="0"/>
              <a:t>1</a:t>
            </a:r>
            <a:r>
              <a:rPr lang="fr-FR" dirty="0"/>
              <a:t>, Dr David MORILLON</a:t>
            </a:r>
            <a:r>
              <a:rPr lang="fr-FR" baseline="30000" dirty="0"/>
              <a:t>2</a:t>
            </a:r>
            <a:r>
              <a:rPr lang="fr-FR" dirty="0"/>
              <a:t>, Pr C de BAZELAIRE</a:t>
            </a:r>
            <a:r>
              <a:rPr lang="fr-FR" baseline="30000" dirty="0"/>
              <a:t>3</a:t>
            </a:r>
          </a:p>
          <a:p>
            <a:r>
              <a:rPr lang="fr-FR" dirty="0"/>
              <a:t>1. Chef de service, CH de Cayenne</a:t>
            </a:r>
          </a:p>
          <a:p>
            <a:r>
              <a:rPr lang="fr-FR" dirty="0"/>
              <a:t>2. Chef de service CHU de Fort de France</a:t>
            </a:r>
          </a:p>
          <a:p>
            <a:r>
              <a:rPr lang="fr-FR" dirty="0"/>
              <a:t>3. Coordinateur de DES de Radiologie Antilles Guyane</a:t>
            </a:r>
          </a:p>
        </p:txBody>
      </p:sp>
    </p:spTree>
    <p:extLst>
      <p:ext uri="{BB962C8B-B14F-4D97-AF65-F5344CB8AC3E}">
        <p14:creationId xmlns:p14="http://schemas.microsoft.com/office/powerpoint/2010/main" val="356845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2F5496"/>
                </a:solidFill>
                <a:latin typeface="Calibri" panose="020F0502020204030204" pitchFamily="34" charset="0"/>
              </a:rPr>
              <a:t>Nouveau plateau technique </a:t>
            </a:r>
            <a:r>
              <a:rPr lang="fr-FR" sz="2000" b="1" dirty="0">
                <a:solidFill>
                  <a:srgbClr val="2F5496"/>
                </a:solidFill>
                <a:latin typeface="Calibri" panose="020F0502020204030204" pitchFamily="34" charset="0"/>
              </a:rPr>
              <a:t>(Pierre </a:t>
            </a:r>
            <a:r>
              <a:rPr lang="fr-FR" sz="2000" b="1" dirty="0" err="1">
                <a:solidFill>
                  <a:srgbClr val="2F5496"/>
                </a:solidFill>
                <a:latin typeface="Calibri" panose="020F0502020204030204" pitchFamily="34" charset="0"/>
              </a:rPr>
              <a:t>Zobda</a:t>
            </a:r>
            <a:r>
              <a:rPr lang="fr-FR" sz="2000" b="1" dirty="0">
                <a:solidFill>
                  <a:srgbClr val="2F5496"/>
                </a:solidFill>
                <a:latin typeface="Calibri" panose="020F0502020204030204" pitchFamily="34" charset="0"/>
              </a:rPr>
              <a:t> Quitman)</a:t>
            </a:r>
            <a:endParaRPr lang="fr-FR" sz="2400" b="1" kern="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4965431" y="1915428"/>
            <a:ext cx="6586489" cy="430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None/>
            </a:pPr>
            <a:r>
              <a:rPr lang="fr-FR" sz="2400" b="1" dirty="0"/>
              <a:t>Fonctionnement médical</a:t>
            </a:r>
          </a:p>
          <a:p>
            <a:pPr lvl="0"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Horaires de 8h à 18h30 du lundi au vendredi, dont une journée universitaire.</a:t>
            </a:r>
          </a:p>
          <a:p>
            <a:pPr lvl="0"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Gardes sur place soit par un senior (pour les seniors et les internes de dernière année) soit par un interne (avec astreinte d’un sénior).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Téléradiologie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recours si besoin</a:t>
            </a:r>
          </a:p>
          <a:p>
            <a:pPr lvl="0"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scanners et IRM fonctionnent 24/24, en programmé de 7h à 18h30 et pour les urgences 24/24.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275080AB-5050-C93D-918A-442DEAE6F3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3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238" y="629268"/>
            <a:ext cx="6222683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36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MFME </a:t>
            </a:r>
            <a:r>
              <a:rPr lang="fr-FR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(Maison de la Femme, de la Mère et de l’Enfant)</a:t>
            </a:r>
            <a:endParaRPr lang="fr-FR" sz="3600" b="1" kern="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5329238" y="1915428"/>
            <a:ext cx="6222682" cy="430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800" b="1" dirty="0"/>
              <a:t>Équipe médicale en radiologie</a:t>
            </a: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PH</a:t>
            </a: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une assistante</a:t>
            </a: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radiologue attaché</a:t>
            </a:r>
          </a:p>
          <a:p>
            <a:pPr marL="0" lvl="1" indent="0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fr-FR" sz="1800" b="1" dirty="0"/>
              <a:t>Activités</a:t>
            </a: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Diagnostique : </a:t>
            </a:r>
            <a:r>
              <a:rPr lang="fr-F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radiopédiatrie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, imagerie anténatale, imagerie de la femme</a:t>
            </a: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nterventionnel sénologie : biopsies mammaires, pose de clip, pose de harpon, biopsie-exérèse sous échographie</a:t>
            </a:r>
            <a:endParaRPr lang="fr-F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RCP : CPDP, chirurgie pédiatrique, endométriose, oncologie gynécologique, relecture de dossiers hors centre</a:t>
            </a: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Enseignement hebdomadaire : bibliographie et cours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endParaRPr lang="fr-FR" sz="1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8E665-B917-2AB0-F670-2F8991B995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29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36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MFME </a:t>
            </a:r>
            <a:r>
              <a:rPr lang="fr-FR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(Maison de la Femme, de la Mère et de l’Enfant)</a:t>
            </a:r>
            <a:endParaRPr lang="fr-FR" sz="3600" b="1" kern="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4A6522B-3834-7A41-A619-BF27DA39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65308"/>
            <a:ext cx="6586489" cy="445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70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4965431" y="1915428"/>
            <a:ext cx="6586489" cy="430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Plateau technique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Mammographe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équipé de Tomosynthèse (GE Pristina, 2020)</a:t>
            </a:r>
            <a:endParaRPr lang="fr-F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échographes GE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salles de radiographie dont une pour les examens avec opacifications</a:t>
            </a:r>
            <a:endParaRPr lang="fr-F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Scanner et IRM délocalisés (Nouveau plateau technique)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fr-FR" sz="1800" b="1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4AB1CE7-D65B-8BF3-F803-CAAAB0CEF3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1EF616-F905-CD4E-5014-CD8B0557B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9"/>
          <a:stretch/>
        </p:blipFill>
        <p:spPr>
          <a:xfrm>
            <a:off x="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0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36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MFME </a:t>
            </a:r>
            <a:r>
              <a:rPr lang="fr-FR" sz="20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(Maison de la Femme, de la Mère et de l’Enfant)</a:t>
            </a:r>
            <a:endParaRPr lang="fr-FR" sz="3600" b="1" kern="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4A6522B-3834-7A41-A619-BF27DA39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65308"/>
            <a:ext cx="6586489" cy="445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70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4965431" y="1915428"/>
            <a:ext cx="6586489" cy="430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None/>
            </a:pPr>
            <a:r>
              <a:rPr lang="fr-FR" sz="2400" b="1" dirty="0"/>
              <a:t>Fonctionnement médical</a:t>
            </a:r>
            <a:endParaRPr lang="fr-FR" sz="1800" b="1" dirty="0"/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Horaires :  8h-18h30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Gardes communes (adultes et enfants), sur place, </a:t>
            </a:r>
            <a:r>
              <a:rPr lang="fr-F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séniorisées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 : soir et </a:t>
            </a:r>
            <a:r>
              <a:rPr lang="fr-F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we</a:t>
            </a:r>
            <a:endParaRPr lang="fr-FR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3387FC9-99A0-90FC-760F-58B88C25E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9ECC61-E17D-53D4-9D83-C7124ACC8F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0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fr-FR" sz="1600" b="1" dirty="0">
              <a:solidFill>
                <a:srgbClr val="2F5496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arte de la Martinique | Carte martinique, Martinique, Mer ...">
            <a:extLst>
              <a:ext uri="{FF2B5EF4-FFF2-40B4-BE49-F238E27FC236}">
                <a16:creationId xmlns:a16="http://schemas.microsoft.com/office/drawing/2014/main" id="{368D465E-A82B-0747-8DE3-F6727ABB4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4965431" y="1915428"/>
            <a:ext cx="6586489" cy="4308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fr-FR" sz="2400" b="1" dirty="0"/>
              <a:t>Conditions financières</a:t>
            </a:r>
          </a:p>
          <a:p>
            <a:pPr marL="0" indent="0">
              <a:spcBef>
                <a:spcPts val="200"/>
              </a:spcBef>
              <a:buNone/>
            </a:pPr>
            <a:endParaRPr lang="fr-FR" sz="2400" b="1" dirty="0"/>
          </a:p>
          <a:p>
            <a:pPr marL="0" indent="0">
              <a:spcBef>
                <a:spcPts val="200"/>
              </a:spcBef>
              <a:buNone/>
            </a:pPr>
            <a:r>
              <a:rPr lang="fr-FR" sz="20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nternes hors CHU dans les DOM</a:t>
            </a:r>
            <a:endParaRPr lang="fr-FR" sz="16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Prise en charge des billets d'avion ALLER/RETOUR en classe économique.</a:t>
            </a:r>
          </a:p>
          <a:p>
            <a:pPr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Sur-rémunération des 20% dans les DOM.</a:t>
            </a:r>
          </a:p>
          <a:p>
            <a:pPr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En raison de l'absence d'internat, d'une prime d'installation d'un forfait de 700 € sur production de justificatif (bail ou quittance de loyer).</a:t>
            </a:r>
          </a:p>
          <a:p>
            <a:pPr marL="0" indent="0">
              <a:buNone/>
            </a:pPr>
            <a:r>
              <a:rPr lang="fr-FR" sz="2000" b="1" dirty="0" err="1">
                <a:solidFill>
                  <a:srgbClr val="1F376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Assitants</a:t>
            </a:r>
            <a:r>
              <a:rPr lang="fr-FR" sz="2000" b="1" dirty="0">
                <a:solidFill>
                  <a:srgbClr val="1F376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et CCA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Frais de transport (avion) ainsi que la mise à disposition d'un logement pour une période d'un mois maximum à compter de la date d'arrivée dans le département ainsi que le remboursement des frais de location de voiture pour un mois à raison de 700 euros maximum.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92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fr-FR" sz="1600" b="1" dirty="0">
              <a:solidFill>
                <a:srgbClr val="2F5496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arte de la Martinique | Carte martinique, Martinique, Mer ...">
            <a:extLst>
              <a:ext uri="{FF2B5EF4-FFF2-40B4-BE49-F238E27FC236}">
                <a16:creationId xmlns:a16="http://schemas.microsoft.com/office/drawing/2014/main" id="{368D465E-A82B-0747-8DE3-F6727ABB4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4965431" y="1915428"/>
            <a:ext cx="6586489" cy="4308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2400" b="1" dirty="0"/>
              <a:t>Assistants partagés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fr-FR" sz="1800" dirty="0">
                <a:solidFill>
                  <a:srgbClr val="000000"/>
                </a:solidFill>
                <a:effectLst/>
              </a:rPr>
              <a:t>Les candidats à l'assistanat partagé doivent se rapprocher de l'A.R.S de la Guadeloupe ( mail: </a:t>
            </a:r>
            <a:r>
              <a:rPr lang="fr-FR" sz="1800" dirty="0">
                <a:solidFill>
                  <a:srgbClr val="000000"/>
                </a:solidFill>
                <a:effectLst/>
                <a:hlinkClick r:id="rId4"/>
              </a:rPr>
              <a:t>ars971-suivi-des-etudiants@ars.sante.fr</a:t>
            </a:r>
            <a:r>
              <a:rPr lang="fr-FR" sz="1800" dirty="0">
                <a:solidFill>
                  <a:srgbClr val="000000"/>
                </a:solidFill>
                <a:effectLst/>
              </a:rPr>
              <a:t> ou </a:t>
            </a:r>
            <a:r>
              <a:rPr lang="fr-FR" sz="1800" dirty="0">
                <a:solidFill>
                  <a:srgbClr val="000000"/>
                </a:solidFill>
                <a:effectLst/>
                <a:hlinkClick r:id="rId5"/>
              </a:rPr>
              <a:t>eudese.lucina@ars.sante.fr</a:t>
            </a:r>
            <a:r>
              <a:rPr lang="fr-FR" sz="1800" dirty="0">
                <a:solidFill>
                  <a:srgbClr val="000000"/>
                </a:solidFill>
                <a:effectLst/>
              </a:rPr>
              <a:t> ou </a:t>
            </a:r>
            <a:r>
              <a:rPr lang="fr-FR" sz="1800" dirty="0">
                <a:solidFill>
                  <a:srgbClr val="000000"/>
                </a:solidFill>
                <a:effectLst/>
                <a:hlinkClick r:id="rId6"/>
              </a:rPr>
              <a:t>etiennette.coquillas@ars.sante.fr</a:t>
            </a:r>
            <a:r>
              <a:rPr lang="fr-FR" sz="1800" dirty="0">
                <a:solidFill>
                  <a:srgbClr val="000000"/>
                </a:solidFill>
                <a:effectLst/>
              </a:rPr>
              <a:t> ou téléphone: 0590994957) afin de retirer un dossier de candidature.</a:t>
            </a:r>
            <a:br>
              <a:rPr lang="fr-FR" sz="1800" dirty="0">
                <a:solidFill>
                  <a:srgbClr val="000000"/>
                </a:solidFill>
                <a:effectLst/>
              </a:rPr>
            </a:br>
            <a:endParaRPr lang="fr-FR" sz="1800" dirty="0">
              <a:solidFill>
                <a:srgbClr val="000000"/>
              </a:solidFill>
              <a:effectLst/>
            </a:endParaRPr>
          </a:p>
          <a:p>
            <a:pPr marL="0" indent="0" rtl="0">
              <a:lnSpc>
                <a:spcPct val="120000"/>
              </a:lnSpc>
              <a:buNone/>
            </a:pPr>
            <a:r>
              <a:rPr lang="fr-FR" sz="1800" dirty="0">
                <a:solidFill>
                  <a:srgbClr val="000000"/>
                </a:solidFill>
                <a:effectLst/>
              </a:rPr>
              <a:t>Adresser les pièces constitutives du dossier (A.R.S)  à la Direction des Affaires Médicales du CHU de la Martinique ainsi qu'au chef de service de la discipline concernée. </a:t>
            </a:r>
            <a:br>
              <a:rPr lang="fr-FR" sz="1800" dirty="0">
                <a:solidFill>
                  <a:srgbClr val="000000"/>
                </a:solidFill>
                <a:effectLst/>
              </a:rPr>
            </a:br>
            <a:endParaRPr lang="fr-FR" sz="1800" dirty="0">
              <a:solidFill>
                <a:srgbClr val="000000"/>
              </a:solidFill>
              <a:effectLst/>
            </a:endParaRPr>
          </a:p>
          <a:p>
            <a:pPr marL="0" indent="0" rtl="0">
              <a:lnSpc>
                <a:spcPct val="120000"/>
              </a:lnSpc>
              <a:buNone/>
            </a:pPr>
            <a:r>
              <a:rPr lang="fr-FR" sz="1800" b="1" dirty="0">
                <a:solidFill>
                  <a:srgbClr val="000000"/>
                </a:solidFill>
                <a:effectLst/>
              </a:rPr>
              <a:t>Les pièces à produire:</a:t>
            </a:r>
            <a:endParaRPr lang="fr-FR" sz="1800" dirty="0">
              <a:solidFill>
                <a:srgbClr val="000000"/>
              </a:solidFill>
              <a:effectLst/>
            </a:endParaRPr>
          </a:p>
          <a:p>
            <a:pPr rtl="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</a:rPr>
              <a:t>Lettre de motivation du candidat précisant notamment le projet professionnel</a:t>
            </a:r>
            <a:endParaRPr lang="fr-FR" sz="1800" b="1" dirty="0">
              <a:solidFill>
                <a:srgbClr val="000000"/>
              </a:solidFill>
            </a:endParaRPr>
          </a:p>
          <a:p>
            <a:pPr rtl="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</a:rPr>
              <a:t>C</a:t>
            </a:r>
            <a:r>
              <a:rPr lang="fr-FR" sz="1800" dirty="0">
                <a:solidFill>
                  <a:srgbClr val="000000"/>
                </a:solidFill>
                <a:effectLst/>
              </a:rPr>
              <a:t>opie des diplômes, si vous avez déjà passé votre thèse</a:t>
            </a:r>
          </a:p>
          <a:p>
            <a:pPr rtl="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</a:rPr>
              <a:t>C.V détaillé</a:t>
            </a:r>
          </a:p>
          <a:p>
            <a:pPr rtl="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</a:rPr>
              <a:t>Courrier d'appui du coordonnateur de la spécialité (DES et/ou D.E.S.C) précisant son avis sur la candidature sur le projet et sur le devenir du candidat à la fin de son contrat</a:t>
            </a:r>
          </a:p>
          <a:p>
            <a:pPr rtl="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</a:rPr>
              <a:t>L'avis des chefs de service concerné dans les deux établissements, accompagné d'un projet de formation,</a:t>
            </a:r>
          </a:p>
          <a:p>
            <a:pPr rtl="0">
              <a:lnSpc>
                <a:spcPct val="120000"/>
              </a:lnSpc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</a:rPr>
              <a:t>L'avis des directeurs des deux établissements hospitaliers concernés</a:t>
            </a:r>
          </a:p>
          <a:p>
            <a:pPr marL="0" indent="0" rtl="0">
              <a:lnSpc>
                <a:spcPct val="120000"/>
              </a:lnSpc>
              <a:buNone/>
            </a:pPr>
            <a:r>
              <a:rPr lang="fr-FR" sz="1800" dirty="0">
                <a:solidFill>
                  <a:srgbClr val="000000"/>
                </a:solidFill>
                <a:effectLst/>
              </a:rPr>
              <a:t>Une convention est de ce fait signée par les chefs d'établissement, le DG de l'A.R.S ainsi que le candidat.</a:t>
            </a:r>
          </a:p>
        </p:txBody>
      </p:sp>
    </p:spTree>
    <p:extLst>
      <p:ext uri="{BB962C8B-B14F-4D97-AF65-F5344CB8AC3E}">
        <p14:creationId xmlns:p14="http://schemas.microsoft.com/office/powerpoint/2010/main" val="78201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AAEA6-3731-BA42-BFE5-930B6970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80913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fr-FR" sz="29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d’imagerie médicale </a:t>
            </a:r>
            <a:br>
              <a:rPr lang="fr-FR" sz="29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de Cayenne en Guyane</a:t>
            </a:r>
            <a:br>
              <a:rPr lang="fr-FR" sz="31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666AD-CF1B-1B46-AAEB-7F5C8239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667000"/>
            <a:ext cx="6586489" cy="3556819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1800" b="1" dirty="0"/>
              <a:t>Équipe médicale du service de radiologie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PUPH chef de service (Pr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Magaly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Zappa)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praticiens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PADHUEs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(dont un ayant obtenu la PAE)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postes d’interne en phase d’approfondissement et de consolidation (Docteur Junior Général)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1EAF6A8-2264-6946-AB0A-100B55C0FB65}"/>
              </a:ext>
            </a:extLst>
          </p:cNvPr>
          <p:cNvCxnSpPr/>
          <p:nvPr/>
        </p:nvCxnSpPr>
        <p:spPr>
          <a:xfrm>
            <a:off x="5067300" y="16764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41AE840-174A-52CD-5CCB-7DFB025EFFD8}"/>
              </a:ext>
            </a:extLst>
          </p:cNvPr>
          <p:cNvSpPr txBox="1"/>
          <p:nvPr/>
        </p:nvSpPr>
        <p:spPr>
          <a:xfrm>
            <a:off x="4965430" y="5854487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Contact </a:t>
            </a:r>
            <a:r>
              <a:rPr lang="fr-FR" dirty="0"/>
              <a:t>: </a:t>
            </a:r>
            <a:r>
              <a:rPr lang="fr-FR" dirty="0" err="1"/>
              <a:t>magaly.zappa@ch-cayenne.fr</a:t>
            </a:r>
            <a:endParaRPr lang="fr-FR" dirty="0"/>
          </a:p>
        </p:txBody>
      </p:sp>
      <p:pic>
        <p:nvPicPr>
          <p:cNvPr id="14" name="Image 13" descr="Une image contenant texte, intérieur, mur, rayon&#10;&#10;Description générée automatiquement">
            <a:extLst>
              <a:ext uri="{FF2B5EF4-FFF2-40B4-BE49-F238E27FC236}">
                <a16:creationId xmlns:a16="http://schemas.microsoft.com/office/drawing/2014/main" id="{91D30775-7624-29C1-9E50-D4FB82E7F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474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AAEA6-3731-BA42-BFE5-930B6970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sz="3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d’imagerie médicale du CH de Cayenne en Guyane</a:t>
            </a:r>
            <a:br>
              <a:rPr lang="fr-FR" sz="2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666AD-CF1B-1B46-AAEB-7F5C8239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915428"/>
            <a:ext cx="6586489" cy="4561568"/>
          </a:xfrm>
        </p:spPr>
        <p:txBody>
          <a:bodyPr>
            <a:no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fr-FR" sz="1800" b="1" dirty="0"/>
              <a:t>Spécialités phares du service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Digestif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spécialité de la chef de service, 18 ans à l’hôpital Beaujon à Paris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Infectiologie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service phare en France en infectiologie tropicale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 : neurologie, ostéoarticulaire et sénologie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spcBef>
                <a:spcPts val="1100"/>
              </a:spcBef>
              <a:buNone/>
            </a:pPr>
            <a:r>
              <a:rPr lang="fr-FR" sz="1800" b="1" dirty="0"/>
              <a:t>Radiologie interventionnelle à la demande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Ponctions et drainages de collections fréquents, </a:t>
            </a:r>
          </a:p>
          <a:p>
            <a:pPr marL="285750" lvl="1" indent="-285750">
              <a:lnSpc>
                <a:spcPct val="120000"/>
              </a:lnSpc>
              <a:buFontTx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Drainages biliaires, Embolisations et Filtre caves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BBA4A72-E87F-2646-A20E-35590F21237D}"/>
              </a:ext>
            </a:extLst>
          </p:cNvPr>
          <p:cNvCxnSpPr/>
          <p:nvPr/>
        </p:nvCxnSpPr>
        <p:spPr>
          <a:xfrm>
            <a:off x="5067300" y="16764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mur, intérieur, salle de bain, toilette&#10;&#10;Description générée automatiquement">
            <a:extLst>
              <a:ext uri="{FF2B5EF4-FFF2-40B4-BE49-F238E27FC236}">
                <a16:creationId xmlns:a16="http://schemas.microsoft.com/office/drawing/2014/main" id="{8C5C8A05-AC2E-591A-208C-23E81837EA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82842" y="1082842"/>
            <a:ext cx="6858000" cy="46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AAEA6-3731-BA42-BFE5-930B6970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sz="36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d’imagerie médicale du CH de Cayenne en Guyane</a:t>
            </a:r>
            <a:br>
              <a:rPr lang="fr-FR" sz="2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666AD-CF1B-1B46-AAEB-7F5C8239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Plateau technique</a:t>
            </a:r>
            <a:endParaRPr lang="fr-FR" b="1" dirty="0"/>
          </a:p>
          <a:p>
            <a:pPr marL="0" lv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scanner GE 128 barrettes</a:t>
            </a:r>
          </a:p>
          <a:p>
            <a:pPr marL="0" lv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IRM Philips 3T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mammographe GE sans tomosynthèse </a:t>
            </a:r>
          </a:p>
          <a:p>
            <a:pPr marL="0" lv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appareils d’échographie (1 Canon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i700, 2 Philips)</a:t>
            </a:r>
          </a:p>
          <a:p>
            <a:pPr mar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salle de radiologie interventionnelle GE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(partagée avec la cardiologie)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salles de radiographie</a:t>
            </a:r>
          </a:p>
          <a:p>
            <a:pPr marL="0" lvl="0" indent="-3429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PACS GE</a:t>
            </a:r>
          </a:p>
          <a:p>
            <a:pPr marL="0" lvl="1" indent="0">
              <a:buNone/>
            </a:pPr>
            <a:endParaRPr lang="fr-FR" sz="2000" b="1" dirty="0"/>
          </a:p>
          <a:p>
            <a:pPr marL="457200" lvl="1" indent="0">
              <a:buNone/>
            </a:pPr>
            <a:endParaRPr lang="fr-FR" sz="20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CD17183-5651-774C-880F-E2EED88B0F8A}"/>
              </a:ext>
            </a:extLst>
          </p:cNvPr>
          <p:cNvCxnSpPr/>
          <p:nvPr/>
        </p:nvCxnSpPr>
        <p:spPr>
          <a:xfrm>
            <a:off x="5067300" y="16764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intérieur, stade, lumière, allumé&#10;&#10;Description générée automatiquement">
            <a:extLst>
              <a:ext uri="{FF2B5EF4-FFF2-40B4-BE49-F238E27FC236}">
                <a16:creationId xmlns:a16="http://schemas.microsoft.com/office/drawing/2014/main" id="{7BE28FE5-8E8B-D8A0-10E4-F81E1A8DF6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72984" y="1072984"/>
            <a:ext cx="6857999" cy="47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AAEA6-3731-BA42-BFE5-930B6970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sz="36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d’imagerie médicale du CH de Cayenne en Guyane</a:t>
            </a:r>
            <a:br>
              <a:rPr lang="fr-FR" sz="2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666AD-CF1B-1B46-AAEB-7F5C8239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2000" b="1" dirty="0"/>
              <a:t>Fonctionnement médical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de 8h à 18h et samedi matin 8h-13h (en général celui qui fait la garde du samedi)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Gardes sur place soit sénior (pour les seniors et les internes de dernière année) soit seniorisées avec une demi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 (pour les internes plus jeunes).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Téléradiologie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recours si besoin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scanner fonctionne 24/24, l’IRM de 8h à 17h sauf urgences thrombolyse et compression médullaire 24/24</a:t>
            </a:r>
          </a:p>
          <a:p>
            <a:pPr marL="0" lvl="1" indent="0">
              <a:buNone/>
            </a:pPr>
            <a:endParaRPr lang="fr-FR" sz="2000" b="1" dirty="0"/>
          </a:p>
          <a:p>
            <a:pPr marL="457200" lvl="1" indent="0">
              <a:buNone/>
            </a:pPr>
            <a:endParaRPr lang="fr-FR" sz="20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327A738-458A-8B48-9ECE-6E6887BAFEA2}"/>
              </a:ext>
            </a:extLst>
          </p:cNvPr>
          <p:cNvCxnSpPr/>
          <p:nvPr/>
        </p:nvCxnSpPr>
        <p:spPr>
          <a:xfrm>
            <a:off x="5067300" y="16764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, intérieur, jaune&#10;&#10;Description générée automatiquement">
            <a:extLst>
              <a:ext uri="{FF2B5EF4-FFF2-40B4-BE49-F238E27FC236}">
                <a16:creationId xmlns:a16="http://schemas.microsoft.com/office/drawing/2014/main" id="{0361F451-156B-DB62-68F7-D14F96B8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474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AAEA6-3731-BA42-BFE5-930B6970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fr-FR" sz="36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d’imagerie médicale du CH de Cayenne en Guyane</a:t>
            </a:r>
            <a:br>
              <a:rPr lang="fr-FR" sz="2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666AD-CF1B-1B46-AAEB-7F5C8239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915428"/>
            <a:ext cx="6586489" cy="430839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2100" b="1" dirty="0"/>
              <a:t>Conditions financières</a:t>
            </a:r>
          </a:p>
          <a:p>
            <a:pPr marL="0" indent="0">
              <a:spcBef>
                <a:spcPts val="200"/>
              </a:spcBef>
              <a:buNone/>
            </a:pPr>
            <a:endParaRPr lang="fr-FR" sz="2000" b="1" dirty="0"/>
          </a:p>
          <a:p>
            <a:pPr marL="0" indent="0">
              <a:spcBef>
                <a:spcPts val="200"/>
              </a:spcBef>
              <a:buNone/>
            </a:pPr>
            <a:r>
              <a:rPr lang="fr-FR" sz="21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1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nternes hors CHU dans les DOM bénéficient</a:t>
            </a:r>
            <a:endParaRPr lang="fr-FR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d’une majoration de vie chère de 40%</a:t>
            </a:r>
          </a:p>
          <a:p>
            <a:pPr lvl="0">
              <a:buFontTx/>
              <a:buChar char="-"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’une prise en charge des billets d'avion aller et retour</a:t>
            </a:r>
          </a:p>
          <a:p>
            <a:pPr lvl="0">
              <a:buFontTx/>
              <a:buChar char="-"/>
            </a:pP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’une indemnité de logement versée aux internes et FFI, faute de disposer d'un internat, à hauteur de 800 euros le 1er mois et 600 euros les mois suivants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fr-FR" sz="21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1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ssistants partagés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s'agit d'un dispositif cofinancé par le CH de Cayenne et l'ARS. Le schéma classique comprend 1 an en métropole et 1 an en Guyane (ou inversement), avec :</a:t>
            </a:r>
          </a:p>
          <a:p>
            <a:pPr>
              <a:buFontTx/>
              <a:buChar char="-"/>
            </a:pPr>
            <a:r>
              <a: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en charge du billet d'avion AR</a:t>
            </a:r>
          </a:p>
          <a:p>
            <a:pPr>
              <a:buFontTx/>
              <a:buChar char="-"/>
            </a:pPr>
            <a:r>
              <a: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rémunération de l'assistant par l'établissement guyanais sur les deux ans (sauf permanence des soins hors Guyane)</a:t>
            </a:r>
          </a:p>
          <a:p>
            <a:pPr>
              <a:buFontTx/>
              <a:buChar char="-"/>
            </a:pPr>
            <a:r>
              <a: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versement d'une indemnité mensuelle de logement de 600 euros sur les deux ans.</a:t>
            </a:r>
            <a:endParaRPr lang="fr-F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0">
              <a:buNone/>
            </a:pPr>
            <a:endParaRPr lang="fr-FR" sz="2000" b="1" dirty="0"/>
          </a:p>
          <a:p>
            <a:pPr marL="457200" lvl="1" indent="0">
              <a:buNone/>
            </a:pPr>
            <a:endParaRPr lang="fr-FR" sz="20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8C234A8-2E03-F94B-BE4B-8D71016C8416}"/>
              </a:ext>
            </a:extLst>
          </p:cNvPr>
          <p:cNvCxnSpPr/>
          <p:nvPr/>
        </p:nvCxnSpPr>
        <p:spPr>
          <a:xfrm>
            <a:off x="5067300" y="16764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intérieur, mur&#10;&#10;Description générée automatiquement">
            <a:extLst>
              <a:ext uri="{FF2B5EF4-FFF2-40B4-BE49-F238E27FC236}">
                <a16:creationId xmlns:a16="http://schemas.microsoft.com/office/drawing/2014/main" id="{7C8F272F-972E-784E-1299-15D0B3388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4744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3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29268"/>
            <a:ext cx="5455921" cy="589932"/>
          </a:xfrm>
        </p:spPr>
        <p:txBody>
          <a:bodyPr anchor="b">
            <a:normAutofit fontScale="90000"/>
          </a:bodyPr>
          <a:lstStyle/>
          <a:p>
            <a:r>
              <a:rPr lang="fr-FR" sz="32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32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2F5496"/>
                </a:solidFill>
                <a:latin typeface="Calibri" panose="020F0502020204030204" pitchFamily="34" charset="0"/>
              </a:rPr>
              <a:t>Nouveau plateau technique (Pierre </a:t>
            </a:r>
            <a:r>
              <a:rPr lang="fr-FR" sz="2400" b="1" dirty="0" err="1">
                <a:solidFill>
                  <a:srgbClr val="2F5496"/>
                </a:solidFill>
                <a:latin typeface="Calibri" panose="020F0502020204030204" pitchFamily="34" charset="0"/>
              </a:rPr>
              <a:t>Zobda</a:t>
            </a:r>
            <a:r>
              <a:rPr lang="fr-FR" sz="2400" b="1" dirty="0">
                <a:solidFill>
                  <a:srgbClr val="2F5496"/>
                </a:solidFill>
                <a:latin typeface="Calibri" panose="020F0502020204030204" pitchFamily="34" charset="0"/>
              </a:rPr>
              <a:t> Quitman)</a:t>
            </a:r>
            <a:endParaRPr lang="fr-FR" sz="2400" b="1" kern="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4A6522B-3834-7A41-A619-BF27DA39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65308"/>
            <a:ext cx="5455920" cy="445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CHU de Martinique est constitué du nouveau plateau technique de l’Hôpital Pierre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Zobda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-Quitman ouvert en 2017 et de la Maison de la Femme, de la Mère et de l’Enfant (MFME) ouverte en 2008</a:t>
            </a:r>
            <a:r>
              <a:rPr lang="fr-FR" sz="1800" dirty="0">
                <a:effectLst/>
              </a:rPr>
              <a:t>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Équipe médicale en radiologie du nouveau plateau technique</a:t>
            </a:r>
          </a:p>
          <a:p>
            <a:pPr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radiologues séniors</a:t>
            </a:r>
          </a:p>
          <a:p>
            <a:pPr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6 postes d’interne en phase d’approfondissement et de consolidation (Docteur Junior Général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70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FB8C536B-4D55-3E7D-EC0E-FA4463C0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58758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7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2F5496"/>
                </a:solidFill>
                <a:latin typeface="Calibri" panose="020F0502020204030204" pitchFamily="34" charset="0"/>
              </a:rPr>
              <a:t>Nouveau plateau technique </a:t>
            </a:r>
            <a:r>
              <a:rPr lang="fr-FR" sz="2000" b="1" dirty="0">
                <a:solidFill>
                  <a:srgbClr val="2F5496"/>
                </a:solidFill>
                <a:latin typeface="Calibri" panose="020F0502020204030204" pitchFamily="34" charset="0"/>
              </a:rPr>
              <a:t>(Pierre </a:t>
            </a:r>
            <a:r>
              <a:rPr lang="fr-FR" sz="2000" b="1" dirty="0" err="1">
                <a:solidFill>
                  <a:srgbClr val="2F5496"/>
                </a:solidFill>
                <a:latin typeface="Calibri" panose="020F0502020204030204" pitchFamily="34" charset="0"/>
              </a:rPr>
              <a:t>Zobda</a:t>
            </a:r>
            <a:r>
              <a:rPr lang="fr-FR" sz="2000" b="1" dirty="0">
                <a:solidFill>
                  <a:srgbClr val="2F5496"/>
                </a:solidFill>
                <a:latin typeface="Calibri" panose="020F0502020204030204" pitchFamily="34" charset="0"/>
              </a:rPr>
              <a:t> Quitman)</a:t>
            </a:r>
            <a:endParaRPr lang="fr-FR" sz="2400" b="1" kern="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4A6522B-3834-7A41-A619-BF27DA39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65308"/>
            <a:ext cx="6586489" cy="445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700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4965431" y="1915428"/>
            <a:ext cx="6586489" cy="430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2300" b="1" dirty="0"/>
              <a:t>Spécialités phares du service</a:t>
            </a:r>
          </a:p>
          <a:p>
            <a:pPr lvl="0">
              <a:buFontTx/>
              <a:buChar char="-"/>
            </a:pP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Neuroradiologie diagnostique et interventionnelle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thrombectomies, traitement des anévrismes, des sous-duraux chroniques, embolisations ORL</a:t>
            </a:r>
          </a:p>
          <a:p>
            <a:pPr lvl="0">
              <a:buFontTx/>
              <a:buChar char="-"/>
            </a:pP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Imagerie viscérale diagnostique et interventionnelle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biopsies, drainages, shunts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portocaves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gastrostomies, embolisations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fr-FR" sz="23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</a:p>
          <a:p>
            <a:pPr marL="342900" lvl="0" indent="-342900">
              <a:buFont typeface="Symbol" pitchFamily="2" charset="2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ORL</a:t>
            </a:r>
          </a:p>
          <a:p>
            <a:pPr marL="342900" lvl="0" indent="-342900">
              <a:buFont typeface="Symbol" pitchFamily="2" charset="2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Musculosquelettique diagnostique et petit interventionnel (2 séniors) : biopsies, infiltrations, cimentoplasties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texte, appareil&#10;&#10;Description générée automatiquement">
            <a:extLst>
              <a:ext uri="{FF2B5EF4-FFF2-40B4-BE49-F238E27FC236}">
                <a16:creationId xmlns:a16="http://schemas.microsoft.com/office/drawing/2014/main" id="{2962B3D7-70DF-3F28-BAEA-07E522B19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02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3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A9C37-4982-C045-A8ED-AA1D1CBD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589932"/>
          </a:xfrm>
        </p:spPr>
        <p:txBody>
          <a:bodyPr anchor="b">
            <a:noAutofit/>
          </a:bodyPr>
          <a:lstStyle/>
          <a:p>
            <a: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CHU Martinique</a:t>
            </a:r>
            <a:br>
              <a:rPr lang="fr-FR" sz="2800" b="1" kern="0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2F5496"/>
                </a:solidFill>
                <a:latin typeface="Calibri" panose="020F0502020204030204" pitchFamily="34" charset="0"/>
              </a:rPr>
              <a:t>Nouveau plateau technique </a:t>
            </a:r>
            <a:r>
              <a:rPr lang="fr-FR" sz="2000" b="1" dirty="0">
                <a:solidFill>
                  <a:srgbClr val="2F5496"/>
                </a:solidFill>
                <a:latin typeface="Calibri" panose="020F0502020204030204" pitchFamily="34" charset="0"/>
              </a:rPr>
              <a:t>(Pierre </a:t>
            </a:r>
            <a:r>
              <a:rPr lang="fr-FR" sz="2000" b="1" dirty="0" err="1">
                <a:solidFill>
                  <a:srgbClr val="2F5496"/>
                </a:solidFill>
                <a:latin typeface="Calibri" panose="020F0502020204030204" pitchFamily="34" charset="0"/>
              </a:rPr>
              <a:t>Zobda</a:t>
            </a:r>
            <a:r>
              <a:rPr lang="fr-FR" sz="2000" b="1" dirty="0">
                <a:solidFill>
                  <a:srgbClr val="2F5496"/>
                </a:solidFill>
                <a:latin typeface="Calibri" panose="020F0502020204030204" pitchFamily="34" charset="0"/>
              </a:rPr>
              <a:t> Quitman)</a:t>
            </a:r>
            <a:endParaRPr lang="fr-FR" sz="2400" b="1" kern="0" dirty="0">
              <a:solidFill>
                <a:srgbClr val="2F5496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8D7EC9C-0B11-8E41-AFB7-3524DA8F5F0E}"/>
              </a:ext>
            </a:extLst>
          </p:cNvPr>
          <p:cNvCxnSpPr/>
          <p:nvPr/>
        </p:nvCxnSpPr>
        <p:spPr>
          <a:xfrm>
            <a:off x="5067300" y="13335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395A9F1-9680-AF4F-B7C6-04084C19BF40}"/>
              </a:ext>
            </a:extLst>
          </p:cNvPr>
          <p:cNvSpPr txBox="1">
            <a:spLocks/>
          </p:cNvSpPr>
          <p:nvPr/>
        </p:nvSpPr>
        <p:spPr>
          <a:xfrm>
            <a:off x="4965431" y="1915428"/>
            <a:ext cx="6586489" cy="430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None/>
            </a:pPr>
            <a:r>
              <a:rPr lang="fr-F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Plateau technique</a:t>
            </a:r>
            <a:endParaRPr lang="fr-FR" sz="2400" b="1" dirty="0"/>
          </a:p>
          <a:p>
            <a:pPr lvl="0"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scanners  : Scanner 128 GE, et </a:t>
            </a:r>
            <a:r>
              <a:rPr lang="fr-FR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scanner spectral ICON Philips</a:t>
            </a:r>
          </a:p>
          <a:p>
            <a:pPr lvl="0"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IRM : 1 IRM 3T GE, et remplacement de l’IRM 1,5T GE par 1 IRM 1,5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Philips</a:t>
            </a:r>
          </a:p>
          <a:p>
            <a:pPr lvl="0"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échographe (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Epiq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Philips)</a:t>
            </a:r>
          </a:p>
          <a:p>
            <a:pPr lvl="0"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salles de radiologie</a:t>
            </a:r>
          </a:p>
          <a:p>
            <a:pPr lvl="0"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scanner interventionnel (GE)</a:t>
            </a:r>
          </a:p>
          <a:p>
            <a:pPr lvl="0"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salle vasculaire (et bientôt, 1 salle biplan commandée)</a:t>
            </a:r>
          </a:p>
          <a:p>
            <a:pPr lvl="0">
              <a:buFontTx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PACS IMAG (GE)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texte, intérieur, ordinateur, personne&#10;&#10;Description générée automatiquement">
            <a:extLst>
              <a:ext uri="{FF2B5EF4-FFF2-40B4-BE49-F238E27FC236}">
                <a16:creationId xmlns:a16="http://schemas.microsoft.com/office/drawing/2014/main" id="{69CCAA4E-3473-7170-94BD-A090D9679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7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1249</Words>
  <Application>Microsoft Macintosh PowerPoint</Application>
  <PresentationFormat>Grand écran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Symbol</vt:lpstr>
      <vt:lpstr>Times New Roman</vt:lpstr>
      <vt:lpstr>Thème Office</vt:lpstr>
      <vt:lpstr>Plaquette Inter-CHU Antilles Guyane</vt:lpstr>
      <vt:lpstr>Service d’imagerie médicale  CH de Cayenne en Guyane  </vt:lpstr>
      <vt:lpstr>Service d’imagerie médicale du CH de Cayenne en Guyane </vt:lpstr>
      <vt:lpstr>Service d’imagerie médicale du CH de Cayenne en Guyane </vt:lpstr>
      <vt:lpstr>Service d’imagerie médicale du CH de Cayenne en Guyane </vt:lpstr>
      <vt:lpstr>Service d’imagerie médicale du CH de Cayenne en Guyane </vt:lpstr>
      <vt:lpstr>CHU Martinique Nouveau plateau technique (Pierre Zobda Quitman)</vt:lpstr>
      <vt:lpstr>CHU Martinique Nouveau plateau technique (Pierre Zobda Quitman)</vt:lpstr>
      <vt:lpstr>CHU Martinique Nouveau plateau technique (Pierre Zobda Quitman)</vt:lpstr>
      <vt:lpstr>CHU Martinique Nouveau plateau technique (Pierre Zobda Quitman)</vt:lpstr>
      <vt:lpstr>CHU Martinique MFME (Maison de la Femme, de la Mère et de l’Enfant)</vt:lpstr>
      <vt:lpstr>CHU Martinique MFME (Maison de la Femme, de la Mère et de l’Enfant)</vt:lpstr>
      <vt:lpstr>CHU Martinique MFME (Maison de la Femme, de la Mère et de l’Enfant)</vt:lpstr>
      <vt:lpstr>CHU Martinique </vt:lpstr>
      <vt:lpstr>CHU Martinique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de Bazelaire</dc:creator>
  <cp:lastModifiedBy>Cédric de Bazelaire</cp:lastModifiedBy>
  <cp:revision>22</cp:revision>
  <dcterms:created xsi:type="dcterms:W3CDTF">2022-02-08T14:02:15Z</dcterms:created>
  <dcterms:modified xsi:type="dcterms:W3CDTF">2022-07-12T07:39:31Z</dcterms:modified>
</cp:coreProperties>
</file>